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92" r:id="rId3"/>
    <p:sldId id="294" r:id="rId4"/>
    <p:sldId id="274" r:id="rId5"/>
    <p:sldId id="295" r:id="rId6"/>
    <p:sldId id="309" r:id="rId7"/>
    <p:sldId id="298" r:id="rId8"/>
    <p:sldId id="299" r:id="rId9"/>
    <p:sldId id="305" r:id="rId10"/>
    <p:sldId id="304" r:id="rId11"/>
    <p:sldId id="29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992A7D7-C842-4F88-BA59-A42498C13F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4FE1A-DAD7-409A-8EFD-F2CCB145FDA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D551F-4062-41DF-BFBF-1191D73842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>
                <a:solidFill>
                  <a:srgbClr val="000000"/>
                </a:solidFill>
              </a:rPr>
              <a:t>Сложноподчиненное</a:t>
            </a:r>
            <a:br>
              <a:rPr lang="ru-RU" sz="4800" b="1">
                <a:solidFill>
                  <a:srgbClr val="000000"/>
                </a:solidFill>
              </a:rPr>
            </a:br>
            <a:r>
              <a:rPr lang="ru-RU" sz="4800" b="1">
                <a:solidFill>
                  <a:srgbClr val="000000"/>
                </a:solidFill>
              </a:rPr>
              <a:t>предложение с придаточным определительным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01295" algn="l"/>
              </a:tabLst>
            </a:pP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000" dirty="0">
              <a:ea typeface="Calibri"/>
              <a:cs typeface="Times New Roman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728926"/>
            <a:ext cx="8102704" cy="4658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Деревня, где скучал Евгений,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Была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прелес_ный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уголок.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Там друг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неви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н,нн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)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ых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насл_ждений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Благословить бы небо мог.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Господский дом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уедине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н,нн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)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ый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Горой от ветров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огражде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н,нн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)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ый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Стоял над речкою. Вдали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Пред ним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п_стрели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цв_ли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Луга и нивы золотые,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М_лькали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селы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; здесь и там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Стада бродили по лугам,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И сени расширял густые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Огромный,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запуще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н,нн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)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ый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сад,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Приют задумчивых дриад.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4" name="Rectangle 16"/>
          <p:cNvSpPr>
            <a:spLocks noChangeArrowheads="1"/>
          </p:cNvSpPr>
          <p:nvPr/>
        </p:nvSpPr>
        <p:spPr bwMode="auto">
          <a:xfrm>
            <a:off x="0" y="30777"/>
            <a:ext cx="9899377" cy="37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7940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Заполнение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схемы « Сложное предложение»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(Работа в парах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)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794000" algn="l"/>
              </a:tabLst>
            </a:pPr>
            <a:endParaRPr kumimoji="0" lang="en-US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794000" algn="l"/>
              </a:tabLst>
            </a:pPr>
            <a:endParaRPr lang="en-US" sz="2000" b="1" i="1" dirty="0" smtClean="0"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lang="en-US" sz="2000" b="1" i="1" dirty="0" smtClean="0"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lang="en-US" sz="2000" b="1" i="1" dirty="0" smtClean="0"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lang="en-US" sz="2000" b="1" i="1" dirty="0" smtClean="0">
              <a:latin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2794000" algn="l"/>
              </a:tabLst>
            </a:pPr>
            <a:endParaRPr kumimoji="0" lang="ru-RU" sz="9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40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40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95250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4000" algn="l"/>
              </a:tabLst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4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71802" y="1142984"/>
            <a:ext cx="3571900" cy="9286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Сложное  предложение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00562" y="2714620"/>
            <a:ext cx="3500462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Союзное сложное предложение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4282" y="2643182"/>
            <a:ext cx="3500462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00166" y="4000504"/>
            <a:ext cx="3286148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57290" y="5643578"/>
            <a:ext cx="2286016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643538" y="3929066"/>
            <a:ext cx="3214742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 стрелкой 28"/>
          <p:cNvCxnSpPr>
            <a:stCxn id="23" idx="2"/>
          </p:cNvCxnSpPr>
          <p:nvPr/>
        </p:nvCxnSpPr>
        <p:spPr>
          <a:xfrm rot="5400000">
            <a:off x="4875612" y="2625323"/>
            <a:ext cx="500066" cy="22502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23" idx="2"/>
          </p:cNvCxnSpPr>
          <p:nvPr/>
        </p:nvCxnSpPr>
        <p:spPr>
          <a:xfrm rot="16200000" flipH="1">
            <a:off x="6983032" y="2768198"/>
            <a:ext cx="428628" cy="18931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2" idx="2"/>
            <a:endCxn id="24" idx="0"/>
          </p:cNvCxnSpPr>
          <p:nvPr/>
        </p:nvCxnSpPr>
        <p:spPr>
          <a:xfrm rot="5400000">
            <a:off x="3125381" y="910811"/>
            <a:ext cx="571504" cy="28932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2" idx="2"/>
          </p:cNvCxnSpPr>
          <p:nvPr/>
        </p:nvCxnSpPr>
        <p:spPr>
          <a:xfrm rot="16200000" flipH="1">
            <a:off x="5393537" y="1535893"/>
            <a:ext cx="642942" cy="1714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4071934" y="5572140"/>
            <a:ext cx="2062178" cy="5810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643702" y="5500702"/>
            <a:ext cx="2357486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4282" y="2714620"/>
            <a:ext cx="3500462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Бессоюзное сложное предложение (БСП) </a:t>
            </a:r>
            <a:endParaRPr lang="ru-RU" sz="10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500166" y="4071942"/>
            <a:ext cx="3286148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Сложносочинённое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(ССП)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643570" y="4000504"/>
            <a:ext cx="3214742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Сложноподчинённое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(СПП)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Прямая со стрелкой 42"/>
          <p:cNvCxnSpPr>
            <a:stCxn id="41" idx="2"/>
          </p:cNvCxnSpPr>
          <p:nvPr/>
        </p:nvCxnSpPr>
        <p:spPr>
          <a:xfrm rot="5400000">
            <a:off x="4911339" y="3303976"/>
            <a:ext cx="857256" cy="3821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41" idx="2"/>
          </p:cNvCxnSpPr>
          <p:nvPr/>
        </p:nvCxnSpPr>
        <p:spPr>
          <a:xfrm rot="5400000">
            <a:off x="5982909" y="4304108"/>
            <a:ext cx="785818" cy="17502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41" idx="2"/>
            <a:endCxn id="37" idx="0"/>
          </p:cNvCxnSpPr>
          <p:nvPr/>
        </p:nvCxnSpPr>
        <p:spPr>
          <a:xfrm rot="16200000" flipH="1">
            <a:off x="7179503" y="4857760"/>
            <a:ext cx="71438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1357290" y="5643578"/>
            <a:ext cx="2286016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придаточными изъяснительными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572264" y="5500702"/>
            <a:ext cx="2357486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придаточными обстоятельственными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071934" y="5572140"/>
            <a:ext cx="2062178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придаточными определительными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8" grpId="0" animBg="1"/>
      <p:bldP spid="50" grpId="0" animBg="1"/>
      <p:bldP spid="49" grpId="0" animBg="1"/>
      <p:bldP spid="4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Цели урока: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2017713"/>
            <a:ext cx="8650288" cy="4611687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i="1" dirty="0"/>
              <a:t>находить придаточные определительные в составе сложноподчиненного предложения;</a:t>
            </a:r>
            <a:br>
              <a:rPr lang="ru-RU" sz="2400" b="1" i="1" dirty="0"/>
            </a:br>
            <a:endParaRPr lang="ru-RU" sz="2400" b="1" i="1" dirty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i="1" dirty="0"/>
              <a:t>производить их синонимическую замену там, где это необходимо и возможно;</a:t>
            </a:r>
            <a:br>
              <a:rPr lang="ru-RU" sz="2400" b="1" i="1" dirty="0"/>
            </a:br>
            <a:endParaRPr lang="ru-RU" sz="2400" b="1" i="1" dirty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i="1" dirty="0"/>
              <a:t>правильно употреблять в речи данные виды предложений;</a:t>
            </a:r>
            <a:br>
              <a:rPr lang="ru-RU" sz="2400" b="1" i="1" dirty="0"/>
            </a:br>
            <a:endParaRPr lang="ru-RU" sz="2400" b="1" i="1" dirty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i="1" dirty="0"/>
              <a:t>правильно расставлять знаки препинания (выделять придаточные запятыми);</a:t>
            </a:r>
            <a:br>
              <a:rPr lang="ru-RU" sz="2400" b="1" i="1" dirty="0"/>
            </a:br>
            <a:endParaRPr lang="ru-RU" sz="2400" b="1" i="1" dirty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i="1" dirty="0"/>
              <a:t>составлять схемы предложений с придаточными определительными.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571472" y="1285860"/>
            <a:ext cx="72866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ПУТЬ К ЗНАНИЯМ ЧЕРЕЗ ИССЛЕДОВАНИЕ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в малых группах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(решение исследовательских задач на сопоставление и анализ речевых фактов)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sz="3600" dirty="0">
                <a:latin typeface="Times New Roman"/>
                <a:ea typeface="Times New Roman"/>
              </a:rPr>
              <a:t>Начертите схемы предложений. </a:t>
            </a:r>
            <a:br>
              <a:rPr lang="ru-RU" sz="3600" dirty="0">
                <a:latin typeface="Times New Roman"/>
                <a:ea typeface="Times New Roman"/>
              </a:rPr>
            </a:br>
            <a:r>
              <a:rPr lang="ru-RU" sz="3600" dirty="0">
                <a:latin typeface="Times New Roman"/>
                <a:ea typeface="Times New Roman"/>
              </a:rPr>
              <a:t>  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а) Произведение (какое?), </a:t>
            </a:r>
            <a:r>
              <a:rPr lang="ru-RU" b="1" u="sng" dirty="0">
                <a:latin typeface="Times New Roman"/>
                <a:ea typeface="Times New Roman"/>
                <a:cs typeface="Times New Roman"/>
              </a:rPr>
              <a:t>откуда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учителем зачитан отрывок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было неизвестно учащимся . (Оттенок места.)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       б) Тот план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b="1" u="sng" dirty="0">
                <a:latin typeface="Times New Roman"/>
                <a:ea typeface="Times New Roman"/>
                <a:cs typeface="Times New Roman"/>
              </a:rPr>
              <a:t>по которому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  необходимо написать сочинение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написан на доске. 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9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Соедините половинки 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сложных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предложений. Выделите среди них главное и придаточное.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714348" y="1000108"/>
          <a:ext cx="7901014" cy="537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507"/>
                <a:gridCol w="3950507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Николай и не заметил,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надо прилежно учиться.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Скучен день до вечера,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установилась теплая, солнечная погода.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Чтобы получить хорошую профессию,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тихо шелестящих под ветром.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Которая бывает в начале сентября,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что стало светать.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 Воздух пропитан ароматом трав,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5. коли делать нечего.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6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Соедините половинки 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сложных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предложений. Выделите среди них главное и придаточное.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714348" y="1000108"/>
          <a:ext cx="7901014" cy="537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507"/>
                <a:gridCol w="3950507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Николай и не заметил,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надо прилежно учиться.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Скучен день до вечера,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установилась теплая, солнечная погода.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Чтобы получить хорошую профессию,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тихо шелестящих под ветром.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Которая бывает в начале сентября,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что стало светать.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 Воздух пропитан ароматом трав,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5. коли делать нечего.</a:t>
                      </a:r>
                    </a:p>
                  </a:txBody>
                  <a:tcPr marL="95250" marR="95250" marT="95250" marB="95250" anchor="ctr"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6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rot="16200000" flipH="1">
            <a:off x="3071802" y="2500306"/>
            <a:ext cx="285752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571736" y="2285992"/>
            <a:ext cx="3286148" cy="2786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3464711" y="1607331"/>
            <a:ext cx="1785950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1643042" y="2143116"/>
            <a:ext cx="3429024" cy="17859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1928794" y="3143248"/>
            <a:ext cx="4714908" cy="17859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Итоги урока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758138" cy="4530725"/>
          </a:xfrm>
        </p:spPr>
        <p:txBody>
          <a:bodyPr>
            <a:normAutofit/>
          </a:bodyPr>
          <a:lstStyle/>
          <a:p>
            <a:pPr lvl="0"/>
            <a:r>
              <a:rPr lang="ru-RU" b="1" i="1" dirty="0" smtClean="0"/>
              <a:t>Что нового мы узнали сегодня на уроке?</a:t>
            </a:r>
            <a:endParaRPr lang="ru-RU" dirty="0" smtClean="0"/>
          </a:p>
          <a:p>
            <a:pPr lvl="0"/>
            <a:r>
              <a:rPr lang="ru-RU" b="1" i="1" dirty="0" smtClean="0"/>
              <a:t>Какие задания вызвали наибольший интерес или затруднения?</a:t>
            </a:r>
            <a:endParaRPr lang="ru-RU" dirty="0" smtClean="0"/>
          </a:p>
          <a:p>
            <a:pPr lvl="0"/>
            <a:r>
              <a:rPr lang="ru-RU" b="1" i="1" dirty="0" smtClean="0"/>
              <a:t>Что особенно понравилось?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Домашнее</a:t>
            </a:r>
            <a:r>
              <a:rPr lang="ru-RU" dirty="0" smtClean="0"/>
              <a:t> </a:t>
            </a:r>
            <a:r>
              <a:rPr lang="ru-RU" b="1" dirty="0" smtClean="0"/>
              <a:t>задание: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901014" cy="45307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 Выучить § 11 – стр. 68-69 или блок-схему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2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 Задание по выбору: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1. Напишите сочинение-рассуждение </a:t>
            </a:r>
            <a:r>
              <a:rPr lang="ru-RU" sz="2000" i="1" dirty="0">
                <a:latin typeface="Arial"/>
                <a:ea typeface="Times New Roman"/>
                <a:cs typeface="Times New Roman"/>
              </a:rPr>
              <a:t>(</a:t>
            </a:r>
            <a:r>
              <a:rPr lang="ru-RU" sz="2000" i="1" dirty="0">
                <a:latin typeface="Times New Roman"/>
                <a:ea typeface="Times New Roman"/>
                <a:cs typeface="Times New Roman"/>
              </a:rPr>
              <a:t>не менее 70 слов</a:t>
            </a:r>
            <a:r>
              <a:rPr lang="ru-RU" sz="2000" i="1" dirty="0">
                <a:latin typeface="Arial"/>
                <a:ea typeface="Times New Roman"/>
                <a:cs typeface="Times New Roman"/>
              </a:rPr>
              <a:t>)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на тему «Зачем нужна улыбка?».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2.  Из худ. литературы выписать 5 примеров предложений с СПП с придаточными определительным.</a:t>
            </a:r>
            <a:endParaRPr lang="ru-RU" sz="28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WordArt 2"/>
          <p:cNvSpPr>
            <a:spLocks noChangeArrowheads="1" noChangeShapeType="1" noTextEdit="1"/>
          </p:cNvSpPr>
          <p:nvPr/>
        </p:nvSpPr>
        <p:spPr bwMode="auto">
          <a:xfrm>
            <a:off x="2667000" y="990600"/>
            <a:ext cx="6062663" cy="1871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Спасибо за работу!</a:t>
            </a:r>
          </a:p>
        </p:txBody>
      </p:sp>
      <p:sp>
        <p:nvSpPr>
          <p:cNvPr id="188419" name="WordArt 3"/>
          <p:cNvSpPr>
            <a:spLocks noChangeArrowheads="1" noChangeShapeType="1" noTextEdit="1"/>
          </p:cNvSpPr>
          <p:nvPr/>
        </p:nvSpPr>
        <p:spPr bwMode="auto">
          <a:xfrm>
            <a:off x="2667000" y="3886200"/>
            <a:ext cx="568960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Вы молодцы!</a:t>
            </a:r>
          </a:p>
        </p:txBody>
      </p:sp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8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 animBg="1"/>
      <p:bldP spid="1884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337</Words>
  <Application>Microsoft Office PowerPoint</Application>
  <PresentationFormat>Экран (4:3)</PresentationFormat>
  <Paragraphs>78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Сложноподчиненное предложение с придаточным определительным</vt:lpstr>
      <vt:lpstr>Презентация PowerPoint</vt:lpstr>
      <vt:lpstr>Презентация PowerPoint</vt:lpstr>
      <vt:lpstr>Цели урока:</vt:lpstr>
      <vt:lpstr>Презентация PowerPoint</vt:lpstr>
      <vt:lpstr> Начертите схемы предложений.     </vt:lpstr>
      <vt:lpstr>Соедините половинки сложных предложений. Выделите среди них главное и придаточное. </vt:lpstr>
      <vt:lpstr>Соедините половинки сложных предложений. Выделите среди них главное и придаточное. </vt:lpstr>
      <vt:lpstr>Итоги урока </vt:lpstr>
      <vt:lpstr>Домашнее задание: </vt:lpstr>
      <vt:lpstr>Презентация PowerPoint</vt:lpstr>
    </vt:vector>
  </TitlesOfParts>
  <Company>SamForum.ws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Различай сюзы и союзные слова</dc:title>
  <dc:creator>SamLab.ws</dc:creator>
  <cp:lastModifiedBy>Ирина</cp:lastModifiedBy>
  <cp:revision>36</cp:revision>
  <dcterms:created xsi:type="dcterms:W3CDTF">2012-11-16T17:19:37Z</dcterms:created>
  <dcterms:modified xsi:type="dcterms:W3CDTF">2016-11-13T06:22:44Z</dcterms:modified>
</cp:coreProperties>
</file>